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59" r:id="rId3"/>
    <p:sldId id="30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EA6DF-1362-4542-9F00-5E25EC15E73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0B1E-7E54-4BD7-8B09-E0B04DC71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7D35-97C0-4876-AA1A-2546BF5CB69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19A5-6CAE-48CA-B037-C5F0B3CB0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1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nhall.com/man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571" t="857" r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38400" y="243840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solidFill>
                  <a:schemeClr val="bg2"/>
                </a:solidFill>
                <a:latin typeface="Bookman Old Style" pitchFamily="18" charset="0"/>
              </a:rPr>
              <a:t>Chapter 1</a:t>
            </a:r>
            <a:endParaRPr lang="en-US" sz="46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95800"/>
            <a:ext cx="7772400" cy="1600200"/>
          </a:xfrm>
        </p:spPr>
        <p:txBody>
          <a:bodyPr>
            <a:normAutofit fontScale="40000" lnSpcReduction="20000"/>
          </a:bodyPr>
          <a:lstStyle/>
          <a:p>
            <a:pPr rtl="0">
              <a:lnSpc>
                <a:spcPct val="120000"/>
              </a:lnSpc>
            </a:pPr>
            <a:r>
              <a:rPr lang="en-US" sz="5000" b="1" dirty="0" smtClean="0">
                <a:solidFill>
                  <a:schemeClr val="tx1"/>
                </a:solidFill>
              </a:rPr>
              <a:t>Digital Systems and Binary Numbers</a:t>
            </a:r>
          </a:p>
          <a:p>
            <a:pPr rtl="0">
              <a:lnSpc>
                <a:spcPct val="120000"/>
              </a:lnSpc>
            </a:pPr>
            <a:r>
              <a:rPr lang="en-US" sz="5000" b="1" dirty="0" smtClean="0">
                <a:solidFill>
                  <a:schemeClr val="tx1"/>
                </a:solidFill>
              </a:rPr>
              <a:t>Tutor: </a:t>
            </a:r>
            <a:r>
              <a:rPr lang="en-US" sz="5000" b="1" dirty="0" err="1" smtClean="0">
                <a:solidFill>
                  <a:schemeClr val="tx1"/>
                </a:solidFill>
              </a:rPr>
              <a:t>Haseeb</a:t>
            </a:r>
            <a:r>
              <a:rPr lang="en-US" sz="5000" b="1" dirty="0" smtClean="0">
                <a:solidFill>
                  <a:schemeClr val="tx1"/>
                </a:solidFill>
              </a:rPr>
              <a:t> </a:t>
            </a:r>
            <a:r>
              <a:rPr lang="en-US" sz="5000" b="1" dirty="0" err="1" smtClean="0">
                <a:solidFill>
                  <a:schemeClr val="tx1"/>
                </a:solidFill>
              </a:rPr>
              <a:t>Rehan</a:t>
            </a:r>
            <a:r>
              <a:rPr lang="en-US" sz="5000" b="1" dirty="0" smtClean="0">
                <a:solidFill>
                  <a:schemeClr val="tx1"/>
                </a:solidFill>
              </a:rPr>
              <a:t> Aziz</a:t>
            </a:r>
          </a:p>
          <a:p>
            <a:pPr rtl="0">
              <a:lnSpc>
                <a:spcPct val="120000"/>
              </a:lnSpc>
            </a:pPr>
            <a:r>
              <a:rPr lang="en-US" sz="5000" b="1" dirty="0" smtClean="0">
                <a:solidFill>
                  <a:schemeClr val="tx1"/>
                </a:solidFill>
              </a:rPr>
              <a:t>Spring 2013 </a:t>
            </a:r>
          </a:p>
          <a:p>
            <a:pPr algn="ctr">
              <a:lnSpc>
                <a:spcPct val="80000"/>
              </a:lnSpc>
            </a:pPr>
            <a:endParaRPr lang="en-US" sz="1300" b="1" dirty="0"/>
          </a:p>
          <a:p>
            <a:pPr algn="ctr">
              <a:lnSpc>
                <a:spcPct val="80000"/>
              </a:lnSpc>
            </a:pPr>
            <a:endParaRPr lang="en-US" sz="1100" dirty="0"/>
          </a:p>
          <a:p>
            <a:pPr algn="ctr">
              <a:lnSpc>
                <a:spcPct val="80000"/>
              </a:lnSpc>
            </a:pPr>
            <a:endParaRPr lang="en-US" sz="500" dirty="0"/>
          </a:p>
          <a:p>
            <a:pPr algn="ctr">
              <a:lnSpc>
                <a:spcPct val="80000"/>
              </a:lnSpc>
            </a:pPr>
            <a:endParaRPr lang="en-US" sz="500" dirty="0"/>
          </a:p>
          <a:p>
            <a:pPr algn="ctr">
              <a:lnSpc>
                <a:spcPct val="80000"/>
              </a:lnSpc>
            </a:pPr>
            <a:endParaRPr lang="en-US" sz="500" dirty="0"/>
          </a:p>
          <a:p>
            <a:pPr algn="ctr">
              <a:lnSpc>
                <a:spcPct val="80000"/>
              </a:lnSpc>
            </a:pPr>
            <a:endParaRPr lang="en-US" sz="500" dirty="0"/>
          </a:p>
          <a:p>
            <a:pPr>
              <a:lnSpc>
                <a:spcPct val="80000"/>
              </a:lnSpc>
            </a:pPr>
            <a:r>
              <a:rPr lang="en-US" sz="700" dirty="0"/>
              <a:t>	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03232" y="1066800"/>
            <a:ext cx="2807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Digital Design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28800" y="6172200"/>
            <a:ext cx="615104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1" dirty="0" smtClean="0">
                <a:latin typeface="Bookman Old Style" pitchFamily="18" charset="0"/>
              </a:rPr>
              <a:t>UET </a:t>
            </a:r>
            <a:r>
              <a:rPr lang="en-US" sz="2800" b="1" dirty="0" err="1" smtClean="0">
                <a:latin typeface="Bookman Old Style" pitchFamily="18" charset="0"/>
              </a:rPr>
              <a:t>Taxila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Subcampus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Chakwal</a:t>
            </a:r>
            <a:endParaRPr lang="en-US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Task – Decimal to Binary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b="1961"/>
          <a:stretch>
            <a:fillRect/>
          </a:stretch>
        </p:blipFill>
        <p:spPr bwMode="auto">
          <a:xfrm>
            <a:off x="152400" y="1828800"/>
            <a:ext cx="4591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Integer part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524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Fractional part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b="3704"/>
          <a:stretch>
            <a:fillRect/>
          </a:stretch>
        </p:blipFill>
        <p:spPr bwMode="auto">
          <a:xfrm>
            <a:off x="4495800" y="2057400"/>
            <a:ext cx="4476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3429000" y="5257800"/>
            <a:ext cx="2143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3619500" y="4229102"/>
            <a:ext cx="1219200" cy="990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257800" y="4114801"/>
            <a:ext cx="2971800" cy="1142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1800" cy="1219200"/>
          </a:xfrm>
        </p:spPr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5.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Complements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9220200" cy="4800600"/>
          </a:xfrm>
        </p:spPr>
        <p:txBody>
          <a:bodyPr>
            <a:normAutofit/>
          </a:bodyPr>
          <a:lstStyle/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Complements are used in digital computers to simplify the subtraction operation and for logical manipulation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There are two type of complements for each base-r system,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	(1) </a:t>
            </a:r>
            <a:r>
              <a:rPr lang="en-US" sz="2800" i="1" dirty="0" smtClean="0">
                <a:solidFill>
                  <a:schemeClr val="tx1"/>
                </a:solidFill>
              </a:rPr>
              <a:t>r’</a:t>
            </a:r>
            <a:r>
              <a:rPr lang="en-US" sz="2800" dirty="0" smtClean="0">
                <a:solidFill>
                  <a:schemeClr val="tx1"/>
                </a:solidFill>
              </a:rPr>
              <a:t>s complement (radix complement)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 	(2) (</a:t>
            </a:r>
            <a:r>
              <a:rPr lang="en-US" sz="2800" i="1" dirty="0" smtClean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-1)’s complement (diminished radix complement)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Note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i="1" dirty="0" smtClean="0">
                <a:solidFill>
                  <a:schemeClr val="tx1"/>
                </a:solidFill>
              </a:rPr>
              <a:t>r’s and (r-1)’s is 2’s ,1’s </a:t>
            </a:r>
            <a:r>
              <a:rPr lang="en-US" sz="2800" dirty="0" smtClean="0">
                <a:solidFill>
                  <a:schemeClr val="tx1"/>
                </a:solidFill>
              </a:rPr>
              <a:t>complement in binary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                  and 10’</a:t>
            </a:r>
            <a:r>
              <a:rPr lang="en-US" sz="2800" i="1" dirty="0" smtClean="0">
                <a:solidFill>
                  <a:schemeClr val="tx1"/>
                </a:solidFill>
              </a:rPr>
              <a:t>s ,</a:t>
            </a:r>
            <a:r>
              <a:rPr lang="en-US" sz="2800" dirty="0" smtClean="0">
                <a:solidFill>
                  <a:schemeClr val="tx1"/>
                </a:solidFill>
              </a:rPr>
              <a:t>9’</a:t>
            </a:r>
            <a:r>
              <a:rPr lang="en-US" sz="2800" i="1" dirty="0" smtClean="0">
                <a:solidFill>
                  <a:schemeClr val="tx1"/>
                </a:solidFill>
              </a:rPr>
              <a:t>s </a:t>
            </a:r>
            <a:r>
              <a:rPr lang="en-US" sz="2800" dirty="0" smtClean="0">
                <a:solidFill>
                  <a:schemeClr val="tx1"/>
                </a:solidFill>
              </a:rPr>
              <a:t>complement in decimal numbers.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4648200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chemeClr val="tx2"/>
              </a:buClr>
            </a:pPr>
            <a:r>
              <a:rPr lang="en-US" b="1" i="1" dirty="0" smtClean="0">
                <a:solidFill>
                  <a:schemeClr val="tx2"/>
                </a:solidFill>
              </a:rPr>
              <a:t>r’</a:t>
            </a:r>
            <a:r>
              <a:rPr lang="en-US" b="1" dirty="0" smtClean="0">
                <a:solidFill>
                  <a:schemeClr val="tx2"/>
                </a:solidFill>
              </a:rPr>
              <a:t>s complement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 </a:t>
            </a:r>
            <a:r>
              <a:rPr lang="en-US" sz="2800" i="1" dirty="0" smtClean="0">
                <a:solidFill>
                  <a:schemeClr val="tx1"/>
                </a:solidFill>
              </a:rPr>
              <a:t>r’</a:t>
            </a:r>
            <a:r>
              <a:rPr lang="en-US" sz="2800" dirty="0" smtClean="0">
                <a:solidFill>
                  <a:schemeClr val="tx1"/>
                </a:solidFill>
              </a:rPr>
              <a:t>s complement of an n-digit number N in base r is defined as,</a:t>
            </a:r>
          </a:p>
          <a:p>
            <a:pPr algn="l">
              <a:buClr>
                <a:schemeClr val="tx2"/>
              </a:buClr>
            </a:pPr>
            <a:endParaRPr lang="en-US" dirty="0" smtClean="0"/>
          </a:p>
          <a:p>
            <a:pPr algn="l">
              <a:buClr>
                <a:schemeClr val="tx2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For example ,2’</a:t>
            </a:r>
            <a:r>
              <a:rPr lang="en-US" sz="2800" i="1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complement of 101 is,</a:t>
            </a:r>
          </a:p>
          <a:p>
            <a:pPr algn="l">
              <a:buClr>
                <a:schemeClr val="tx2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r=2 , n=3 ,N=101</a:t>
            </a:r>
          </a:p>
          <a:p>
            <a:pPr algn="l">
              <a:buClr>
                <a:schemeClr val="tx2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1000-101=011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    is a binary number that consist of a 1 followed by n 0’s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The quick way of finding 2’s complement is to leave first least significant </a:t>
            </a:r>
            <a:r>
              <a:rPr lang="en-US" sz="28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with </a:t>
            </a:r>
            <a:r>
              <a:rPr lang="en-US" sz="2800" dirty="0" smtClean="0">
                <a:solidFill>
                  <a:schemeClr val="tx2"/>
                </a:solidFill>
              </a:rPr>
              <a:t>0’s</a:t>
            </a:r>
            <a:r>
              <a:rPr lang="en-US" sz="2800" dirty="0" smtClean="0">
                <a:solidFill>
                  <a:schemeClr val="tx1"/>
                </a:solidFill>
              </a:rPr>
              <a:t> on right side and inverting all other bits</a:t>
            </a:r>
          </a:p>
          <a:p>
            <a:pPr algn="l">
              <a:buClr>
                <a:schemeClr val="tx2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Clr>
                <a:schemeClr val="tx2"/>
              </a:buClr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5.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2362200"/>
          <a:ext cx="1752600" cy="685800"/>
        </p:xfrm>
        <a:graphic>
          <a:graphicData uri="http://schemas.openxmlformats.org/presentationml/2006/ole">
            <p:oleObj spid="_x0000_s3074" name="Equation" r:id="rId4" imgW="850680" imgH="457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4267200"/>
          <a:ext cx="228600" cy="304800"/>
        </p:xfrm>
        <a:graphic>
          <a:graphicData uri="http://schemas.openxmlformats.org/presentationml/2006/ole">
            <p:oleObj spid="_x0000_s3075" name="Equation" r:id="rId5" imgW="1774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180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5. Complements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153400" cy="495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i="1" dirty="0" smtClean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-1)’s complement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(</a:t>
            </a:r>
            <a:r>
              <a:rPr lang="en-US" sz="2800" i="1" dirty="0" smtClean="0">
                <a:solidFill>
                  <a:schemeClr val="tx1"/>
                </a:solidFill>
              </a:rPr>
              <a:t>r-</a:t>
            </a:r>
            <a:r>
              <a:rPr lang="en-US" sz="2800" dirty="0" smtClean="0">
                <a:solidFill>
                  <a:schemeClr val="tx1"/>
                </a:solidFill>
              </a:rPr>
              <a:t>1)’</a:t>
            </a:r>
            <a:r>
              <a:rPr lang="en-US" sz="2800" i="1" dirty="0" smtClean="0">
                <a:solidFill>
                  <a:schemeClr val="tx1"/>
                </a:solidFill>
              </a:rPr>
              <a:t>s </a:t>
            </a:r>
            <a:r>
              <a:rPr lang="en-US" sz="2800" dirty="0" smtClean="0">
                <a:solidFill>
                  <a:schemeClr val="tx1"/>
                </a:solidFill>
              </a:rPr>
              <a:t>complement of an n-digit number N in base r is defined as,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In binary ,it will be 1’s complement 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For example 1’s complement of 101 is 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 r=2 ,n=3 and N=101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1"/>
                </a:solidFill>
              </a:rPr>
              <a:t> 111-101=010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Other way of finding 1’s complement is to invert all the bits</a:t>
            </a:r>
          </a:p>
          <a:p>
            <a:pPr algn="l"/>
            <a:endParaRPr lang="en-US" b="1" dirty="0" smtClean="0">
              <a:solidFill>
                <a:schemeClr val="tx2"/>
              </a:solidFill>
            </a:endParaRPr>
          </a:p>
          <a:p>
            <a:pPr algn="l"/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2971800"/>
          <a:ext cx="1676400" cy="533400"/>
        </p:xfrm>
        <a:graphic>
          <a:graphicData uri="http://schemas.openxmlformats.org/presentationml/2006/ole">
            <p:oleObj spid="_x0000_s4098" name="Equation" r:id="rId4" imgW="749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371600"/>
            <a:ext cx="5410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Subtraction with complements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44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subtraction of two n-digit unsigned numbers </a:t>
            </a:r>
            <a:r>
              <a:rPr lang="en-US" i="1" dirty="0" smtClean="0">
                <a:solidFill>
                  <a:schemeClr val="tx1"/>
                </a:solidFill>
              </a:rPr>
              <a:t>M-N </a:t>
            </a:r>
            <a:r>
              <a:rPr lang="en-US" dirty="0" smtClean="0">
                <a:solidFill>
                  <a:schemeClr val="tx1"/>
                </a:solidFill>
              </a:rPr>
              <a:t>in base r can be done as follow,</a:t>
            </a:r>
          </a:p>
          <a:p>
            <a:pPr algn="just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Add the </a:t>
            </a:r>
            <a:r>
              <a:rPr lang="en-US" dirty="0" smtClean="0">
                <a:solidFill>
                  <a:schemeClr val="tx2"/>
                </a:solidFill>
              </a:rPr>
              <a:t>minuend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to the </a:t>
            </a:r>
            <a:r>
              <a:rPr lang="en-US" i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’s complement of the </a:t>
            </a:r>
            <a:r>
              <a:rPr lang="en-US" dirty="0" smtClean="0">
                <a:solidFill>
                  <a:schemeClr val="tx2"/>
                </a:solidFill>
              </a:rPr>
              <a:t>subtrahend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N.</a:t>
            </a:r>
          </a:p>
          <a:p>
            <a:pPr algn="just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If 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is greater than N , the sum will produce end  carry , which can be discarded.</a:t>
            </a:r>
          </a:p>
          <a:p>
            <a:pPr algn="just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is less than </a:t>
            </a:r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,the sum does not produce an end carry. So to obtain the answer take the </a:t>
            </a:r>
            <a:r>
              <a:rPr lang="en-US" i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’s complement of the sum and place negative sign in front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Complements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5791200" cy="11461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Example 1.5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62000" y="1752600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6858000" cy="990600"/>
          </a:xfrm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Example 1.7 (b)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81000" y="16002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533400" y="2057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1066800" y="2895600"/>
            <a:ext cx="655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6629400" cy="12192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As computer represent everything in binary digits and to represent the sign with the bit placed in the leftmost position of the number .So sign bit </a:t>
            </a:r>
            <a:r>
              <a:rPr lang="en-US" dirty="0" smtClean="0">
                <a:solidFill>
                  <a:schemeClr val="tx2"/>
                </a:solidFill>
              </a:rPr>
              <a:t>“0”</a:t>
            </a:r>
            <a:r>
              <a:rPr lang="en-US" dirty="0" smtClean="0">
                <a:solidFill>
                  <a:schemeClr val="tx1"/>
                </a:solidFill>
              </a:rPr>
              <a:t> for +ive and </a:t>
            </a:r>
            <a:r>
              <a:rPr lang="en-US" dirty="0" smtClean="0">
                <a:solidFill>
                  <a:schemeClr val="tx2"/>
                </a:solidFill>
              </a:rPr>
              <a:t>“1”</a:t>
            </a:r>
            <a:r>
              <a:rPr lang="en-US" dirty="0" smtClean="0">
                <a:solidFill>
                  <a:schemeClr val="tx1"/>
                </a:solidFill>
              </a:rPr>
              <a:t>for -ive.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dirty="0" smtClean="0">
                <a:solidFill>
                  <a:schemeClr val="tx1"/>
                </a:solidFill>
              </a:rPr>
              <a:t> For example </a:t>
            </a:r>
            <a:r>
              <a:rPr lang="en-US" dirty="0" smtClean="0">
                <a:solidFill>
                  <a:schemeClr val="tx2"/>
                </a:solidFill>
              </a:rPr>
              <a:t>“01001” </a:t>
            </a:r>
            <a:r>
              <a:rPr lang="en-US" dirty="0" smtClean="0">
                <a:solidFill>
                  <a:schemeClr val="tx1"/>
                </a:solidFill>
              </a:rPr>
              <a:t>represent </a:t>
            </a:r>
            <a:r>
              <a:rPr lang="en-US" dirty="0" smtClean="0">
                <a:solidFill>
                  <a:schemeClr val="tx2"/>
                </a:solidFill>
              </a:rPr>
              <a:t>“+9”</a:t>
            </a:r>
            <a:r>
              <a:rPr lang="en-US" dirty="0" smtClean="0">
                <a:solidFill>
                  <a:schemeClr val="tx1"/>
                </a:solidFill>
              </a:rPr>
              <a:t> in both signed and unsigned binary.</a:t>
            </a:r>
          </a:p>
          <a:p>
            <a:pPr algn="l">
              <a:buClr>
                <a:schemeClr val="tx2"/>
              </a:buClr>
              <a:buSzPct val="110000"/>
            </a:pPr>
            <a:r>
              <a:rPr lang="en-US" dirty="0" smtClean="0">
                <a:solidFill>
                  <a:schemeClr val="tx1"/>
                </a:solidFill>
              </a:rPr>
              <a:t>What will be the unsigned and signed binary of </a:t>
            </a:r>
            <a:r>
              <a:rPr lang="en-US" dirty="0" smtClean="0">
                <a:solidFill>
                  <a:schemeClr val="tx2"/>
                </a:solidFill>
              </a:rPr>
              <a:t>“11001” 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5720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There are three different types of signed binary conventions,</a:t>
            </a:r>
          </a:p>
          <a:p>
            <a:pPr lvl="1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Signed magnitude convention</a:t>
            </a:r>
          </a:p>
          <a:p>
            <a:pPr lvl="1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Signed 1’</a:t>
            </a:r>
            <a:r>
              <a:rPr lang="en-US" i="1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complement convention</a:t>
            </a:r>
          </a:p>
          <a:p>
            <a:pPr lvl="1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Signed 2’</a:t>
            </a:r>
            <a:r>
              <a:rPr lang="en-US" i="1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complement convention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As an example , consider number +9 and its 8-bit binary representation is “00001001” but there are three different ways to represent -9 with eight bits: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10001001</a:t>
            </a:r>
            <a:r>
              <a:rPr lang="en-US" sz="3000" dirty="0" smtClean="0">
                <a:solidFill>
                  <a:schemeClr val="tx1"/>
                </a:solidFill>
              </a:rPr>
              <a:t>  “signed-magnitude representation”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11110110</a:t>
            </a:r>
            <a:r>
              <a:rPr lang="en-US" sz="3000" dirty="0" smtClean="0">
                <a:solidFill>
                  <a:schemeClr val="tx1"/>
                </a:solidFill>
              </a:rPr>
              <a:t>  “signed-1’s-complement representation”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11110111</a:t>
            </a:r>
            <a:r>
              <a:rPr lang="en-US" sz="3000" dirty="0" smtClean="0">
                <a:solidFill>
                  <a:schemeClr val="tx1"/>
                </a:solidFill>
              </a:rPr>
              <a:t>  “signed-2’s-complement representation”</a:t>
            </a:r>
          </a:p>
          <a:p>
            <a:pPr algn="l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6629400" cy="12192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55626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Lecture 1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82000" cy="3962400"/>
          </a:xfrm>
        </p:spPr>
        <p:txBody>
          <a:bodyPr>
            <a:normAutofit/>
          </a:bodyPr>
          <a:lstStyle/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Number systems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Binary, Octal and Hexadecimal number systems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Binary to decimal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onversion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Decimal to binary conversion</a:t>
            </a:r>
          </a:p>
          <a:p>
            <a:pPr algn="l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Conversion of integral and fractional part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77200" cy="4038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Sign Extension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Converting an n-bit complement number equivalent m-bit number </a:t>
            </a:r>
            <a:r>
              <a:rPr lang="en-US" dirty="0" smtClean="0">
                <a:solidFill>
                  <a:schemeClr val="tx2"/>
                </a:solidFill>
              </a:rPr>
              <a:t>(m&gt;n)</a:t>
            </a:r>
            <a:r>
              <a:rPr lang="en-US" dirty="0" smtClean="0">
                <a:solidFill>
                  <a:schemeClr val="tx1"/>
                </a:solidFill>
              </a:rPr>
              <a:t>,we must append </a:t>
            </a:r>
            <a:r>
              <a:rPr lang="en-US" dirty="0" smtClean="0">
                <a:solidFill>
                  <a:schemeClr val="tx2"/>
                </a:solidFill>
              </a:rPr>
              <a:t>(m-n) </a:t>
            </a:r>
            <a:r>
              <a:rPr lang="en-US" dirty="0" smtClean="0">
                <a:solidFill>
                  <a:schemeClr val="tx1"/>
                </a:solidFill>
              </a:rPr>
              <a:t>copies of sign bit to the left of the given number . e.g. </a:t>
            </a:r>
            <a:r>
              <a:rPr lang="en-US" dirty="0" smtClean="0">
                <a:solidFill>
                  <a:schemeClr val="tx2"/>
                </a:solidFill>
              </a:rPr>
              <a:t>“101”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 smtClean="0">
                <a:solidFill>
                  <a:schemeClr val="tx2"/>
                </a:solidFill>
              </a:rPr>
              <a:t>“1101”</a:t>
            </a:r>
            <a:r>
              <a:rPr lang="en-US" dirty="0" smtClean="0">
                <a:solidFill>
                  <a:schemeClr val="tx1"/>
                </a:solidFill>
              </a:rPr>
              <a:t> 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</a:t>
            </a:r>
            <a:r>
              <a:rPr lang="en-US" dirty="0" smtClean="0">
                <a:solidFill>
                  <a:schemeClr val="tx2"/>
                </a:solidFill>
              </a:rPr>
              <a:t>(m&lt;n) </a:t>
            </a: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 smtClean="0">
                <a:solidFill>
                  <a:schemeClr val="tx2"/>
                </a:solidFill>
              </a:rPr>
              <a:t>(n-m) </a:t>
            </a:r>
            <a:r>
              <a:rPr lang="en-US" dirty="0" smtClean="0">
                <a:solidFill>
                  <a:schemeClr val="tx1"/>
                </a:solidFill>
              </a:rPr>
              <a:t>leftmost bits of the given number are discarded. However the result is valid only  if all of the +ive discarded bits are same as the sign bit of the result . e.g. </a:t>
            </a:r>
            <a:r>
              <a:rPr lang="en-US" dirty="0" smtClean="0">
                <a:solidFill>
                  <a:schemeClr val="tx2"/>
                </a:solidFill>
              </a:rPr>
              <a:t>“11101”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 smtClean="0">
                <a:solidFill>
                  <a:schemeClr val="tx2"/>
                </a:solidFill>
              </a:rPr>
              <a:t>“101”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382000" cy="472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Over flow 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term overflow generically defined as , any system gets something more than its capacity.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This problem mostly occur in computing when computation starts with </a:t>
            </a:r>
            <a:r>
              <a:rPr lang="en-US" dirty="0" smtClean="0">
                <a:solidFill>
                  <a:schemeClr val="tx2"/>
                </a:solidFill>
              </a:rPr>
              <a:t>n-bits</a:t>
            </a:r>
            <a:r>
              <a:rPr lang="en-US" dirty="0" smtClean="0">
                <a:solidFill>
                  <a:schemeClr val="tx1"/>
                </a:solidFill>
              </a:rPr>
              <a:t> numbers and ends up with </a:t>
            </a:r>
            <a:r>
              <a:rPr lang="en-US" dirty="0" smtClean="0">
                <a:solidFill>
                  <a:schemeClr val="tx2"/>
                </a:solidFill>
              </a:rPr>
              <a:t>n+1</a:t>
            </a:r>
            <a:r>
              <a:rPr lang="en-US" dirty="0" smtClean="0">
                <a:solidFill>
                  <a:schemeClr val="tx1"/>
                </a:solidFill>
              </a:rPr>
              <a:t> bits.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 an example , the addition of binary </a:t>
            </a:r>
            <a:r>
              <a:rPr lang="en-US" dirty="0" smtClean="0">
                <a:solidFill>
                  <a:schemeClr val="tx2"/>
                </a:solidFill>
              </a:rPr>
              <a:t>“10”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“11” </a:t>
            </a:r>
            <a:r>
              <a:rPr lang="en-US" dirty="0" smtClean="0">
                <a:solidFill>
                  <a:schemeClr val="tx1"/>
                </a:solidFill>
              </a:rPr>
              <a:t>results </a:t>
            </a:r>
            <a:r>
              <a:rPr lang="en-US" dirty="0" smtClean="0">
                <a:solidFill>
                  <a:schemeClr val="tx2"/>
                </a:solidFill>
              </a:rPr>
              <a:t>(?)</a:t>
            </a:r>
            <a:r>
              <a:rPr lang="en-US" dirty="0" smtClean="0">
                <a:solidFill>
                  <a:schemeClr val="tx1"/>
                </a:solidFill>
              </a:rPr>
              <a:t> if we have 2-bits to hold the sum.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Arithmetic Addition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addition  of two numbers in the signed-magnitude system follows the rules of ordinary arithmetic.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sum will always be greater than both </a:t>
            </a:r>
            <a:r>
              <a:rPr lang="en-US" dirty="0" smtClean="0">
                <a:solidFill>
                  <a:schemeClr val="tx2"/>
                </a:solidFill>
              </a:rPr>
              <a:t>“addend”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“augent”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sum require extra bits in some cases and may generate overflow error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When there is </a:t>
            </a:r>
            <a:r>
              <a:rPr lang="en-US" dirty="0" smtClean="0">
                <a:solidFill>
                  <a:schemeClr val="tx2"/>
                </a:solidFill>
              </a:rPr>
              <a:t>“overflow” </a:t>
            </a:r>
            <a:r>
              <a:rPr lang="en-US" dirty="0" smtClean="0">
                <a:solidFill>
                  <a:schemeClr val="tx1"/>
                </a:solidFill>
              </a:rPr>
              <a:t>the carry coming into or out of the sign bit is different.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314450"/>
            <a:ext cx="8763000" cy="502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cs typeface="Times New Roman" pitchFamily="18" charset="0"/>
              </a:rPr>
              <a:t>The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examples of binary addition are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Carries		 	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Augend	       01100    10110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Addend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+ 10001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+10111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Sum		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11101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------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Note:  The </a:t>
            </a:r>
            <a:r>
              <a:rPr kumimoji="0" lang="en-US" sz="32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the default Carry-In to the least significant bit.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300" b="1" dirty="0" smtClean="0">
                <a:solidFill>
                  <a:schemeClr val="tx2"/>
                </a:solidFill>
              </a:rPr>
              <a:t>Arithmetic Subtraction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Subtraction of the two signed binary numbers are as follows,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Take the 2’</a:t>
            </a:r>
            <a:r>
              <a:rPr lang="en-US" i="1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complement of the subtrahend and add it to the minuend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 carry out of the sign-bit position is discarded.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difference of two numbers will be less than either number.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result will not includes extra bit and subtraction is simply addition of </a:t>
            </a:r>
            <a:r>
              <a:rPr lang="en-US" dirty="0" smtClean="0">
                <a:solidFill>
                  <a:schemeClr val="tx2"/>
                </a:solidFill>
              </a:rPr>
              <a:t>“minuend” </a:t>
            </a:r>
            <a:r>
              <a:rPr lang="en-US" dirty="0" smtClean="0">
                <a:solidFill>
                  <a:schemeClr val="tx1"/>
                </a:solidFill>
              </a:rPr>
              <a:t>and 2’</a:t>
            </a:r>
            <a:r>
              <a:rPr lang="en-US" i="1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complement of </a:t>
            </a:r>
            <a:r>
              <a:rPr lang="en-US" dirty="0" smtClean="0">
                <a:solidFill>
                  <a:schemeClr val="tx2"/>
                </a:solidFill>
              </a:rPr>
              <a:t>“subtrahend”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371600"/>
            <a:ext cx="839946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examples</a:t>
            </a:r>
            <a:r>
              <a:rPr lang="en-US" sz="2800" dirty="0" smtClean="0">
                <a:cs typeface="Times New Roman" pitchFamily="18" charset="0"/>
              </a:rPr>
              <a:t> of binary subtraction are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Borrows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 </a:t>
            </a: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</a:t>
            </a:r>
            <a:r>
              <a:rPr kumimoji="0" lang="en-US" sz="36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</a:t>
            </a:r>
            <a:r>
              <a:rPr kumimoji="0" lang="en-US" sz="36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Minuend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       10110     10110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Subtrahend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</a:t>
            </a:r>
            <a:r>
              <a:rPr kumimoji="0" lang="en-US" sz="36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  10010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</a:t>
            </a:r>
            <a:r>
              <a:rPr kumimoji="0" lang="en-US" sz="36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- 10011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Difference          00100       --------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The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a Borrow-In to the least significant bit. If the Subtrahend &gt; the Minuend, interchange and append a – to the result.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7467600" cy="685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Binary Multiplication</a:t>
            </a:r>
          </a:p>
          <a:p>
            <a:pPr algn="l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106680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6. Signed binary numbers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57200" y="2057400"/>
          <a:ext cx="7967663" cy="4953000"/>
        </p:xfrm>
        <a:graphic>
          <a:graphicData uri="http://schemas.openxmlformats.org/presentationml/2006/ole">
            <p:oleObj spid="_x0000_s26626" name="Document" r:id="rId4" imgW="8355069" imgH="574770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304800"/>
            <a:ext cx="7268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7. Binary numbers and binary coding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86868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Flexibility of representation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Within constraints below, can assign any binary combination (called a code word) to any data as long as data is uniquely encoded.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Information types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Numeric</a:t>
            </a:r>
          </a:p>
          <a:p>
            <a:pPr lvl="2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Must represent range of data needed</a:t>
            </a:r>
          </a:p>
          <a:p>
            <a:pPr lvl="2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Very desirable to represent data such that simple, straightforward computation for common arithmetic operations permitted</a:t>
            </a:r>
          </a:p>
          <a:p>
            <a:pPr lvl="2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Tight relation to binary numbers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Non-numeric</a:t>
            </a:r>
          </a:p>
          <a:p>
            <a:pPr lvl="2" algn="just">
              <a:lnSpc>
                <a:spcPct val="9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/>
              <a:t> Greater flexibility since arithmetic operations not applied.</a:t>
            </a:r>
          </a:p>
          <a:p>
            <a:pPr lvl="2" algn="just">
              <a:lnSpc>
                <a:spcPct val="90000"/>
              </a:lnSpc>
            </a:pPr>
            <a:r>
              <a:rPr lang="en-US" sz="2400" dirty="0" smtClean="0"/>
              <a:t>Not tied to binary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219199"/>
            <a:ext cx="3276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Non-numeric Binary Codes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1025" y="1676399"/>
            <a:ext cx="8105775" cy="449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Given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binary digits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(called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bits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a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binary code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 a mapping from a set of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represented elements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to a subset of the 2</a:t>
            </a:r>
            <a:r>
              <a:rPr kumimoji="0" lang="en-US" sz="2800" i="1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binary numbers.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Example: A</a:t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binary code</a:t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 the seven</a:t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colors of the</a:t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rainbow</a:t>
            </a:r>
            <a:endParaRPr lang="en-US" sz="2800" baseline="0" dirty="0" smtClean="0"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Code 100 is </a:t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not used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924175"/>
            <a:ext cx="48529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76200" y="304800"/>
            <a:ext cx="7268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7. Binary numbers and binary coding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53200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8. Binary codes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3434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set of bit string used to represent a set of objects is called “</a:t>
            </a:r>
            <a:r>
              <a:rPr lang="en-US" dirty="0" smtClean="0">
                <a:solidFill>
                  <a:schemeClr val="tx2"/>
                </a:solidFill>
              </a:rPr>
              <a:t>code”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Each such bit string in the set is called a </a:t>
            </a:r>
            <a:r>
              <a:rPr lang="en-US" dirty="0" smtClean="0">
                <a:solidFill>
                  <a:schemeClr val="tx2"/>
                </a:solidFill>
              </a:rPr>
              <a:t>“code word”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minimum number of bits required to code                	distinct quantities in </a:t>
            </a:r>
            <a:r>
              <a:rPr lang="en-US" dirty="0" smtClean="0">
                <a:solidFill>
                  <a:schemeClr val="tx2"/>
                </a:solidFill>
              </a:rPr>
              <a:t>“n”</a:t>
            </a:r>
            <a:r>
              <a:rPr lang="en-US" dirty="0" smtClean="0">
                <a:solidFill>
                  <a:schemeClr val="tx1"/>
                </a:solidFill>
              </a:rPr>
              <a:t>. so each element is assigned a unique binary bit combination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4267200"/>
          <a:ext cx="304800" cy="381000"/>
        </p:xfrm>
        <a:graphic>
          <a:graphicData uri="http://schemas.openxmlformats.org/presentationml/2006/ole">
            <p:oleObj spid="_x0000_s28674" name="Equation" r:id="rId4" imgW="1774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5410200" cy="841375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924800" cy="45720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Digital &amp; computer systems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Information representation-signals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Signal example over time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Signal physical quantity – voltage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Complements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Signed binary numbers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Binary numbers and binary coding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Binary codes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Binary storage and registers</a:t>
            </a:r>
          </a:p>
          <a:p>
            <a:pPr marL="514350" indent="-514350" algn="just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Binary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53200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8. Binary codes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57980"/>
            <a:ext cx="4386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Binary Coded Decimal (BCD)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138" y="2057400"/>
            <a:ext cx="7967662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The BCD code is the 8,4,2,1 code.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cs typeface="Times New Roman" pitchFamily="18" charset="0"/>
              </a:rPr>
              <a:t> 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8, 4, 2, and 1 are weights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BCD is a </a:t>
            </a:r>
            <a:r>
              <a:rPr kumimoji="0" lang="en-US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weighted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code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This code is the simplest, most intuitive binary code for decimal digits and uses the same powers of 2 as a binary number, but only encodes the first ten values from 0 to 9.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Example:  1001 (9) = 1000 (8) + 0001 (1)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cs typeface="Times New Roman" pitchFamily="18" charset="0"/>
              </a:rPr>
              <a:t> When binary sum is greater than or equal to “1010”,the result is invalid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To make invalid sum in to valid add 0110 (binary) in it.</a:t>
            </a:r>
          </a:p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         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53200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8. Binary codes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t="2036"/>
          <a:stretch>
            <a:fillRect/>
          </a:stretch>
        </p:blipFill>
        <p:spPr bwMode="auto">
          <a:xfrm>
            <a:off x="990600" y="1981200"/>
            <a:ext cx="32956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00600" y="2842296"/>
            <a:ext cx="37338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 How many “invalid” code words are there?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 What are the “invalid” code words?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8277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1457980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BCD addition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53200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8. Binary codes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3352800" cy="5365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sz="3600" b="1" dirty="0" smtClean="0">
                <a:solidFill>
                  <a:schemeClr val="tx2"/>
                </a:solidFill>
              </a:rPr>
              <a:t>Gray code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Sometimes it may be necessary for a designer to avoid a number system ,where are more bits change their values between successive numbers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Gray code has the unique property that the successive code words differ only in one bit position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typical application is in representation of analog data by continuous change in the angular position of a shaft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3273425"/>
            <a:ext cx="3352800" cy="5365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sz="3600" b="1" dirty="0" smtClean="0">
                <a:solidFill>
                  <a:schemeClr val="tx2"/>
                </a:solidFill>
              </a:rPr>
              <a:t>Gray code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t="5000"/>
          <a:stretch>
            <a:fillRect/>
          </a:stretch>
        </p:blipFill>
        <p:spPr bwMode="auto">
          <a:xfrm>
            <a:off x="3048000" y="1447800"/>
            <a:ext cx="3990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716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LPHANUMERIC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ASCII Character Codes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830387"/>
            <a:ext cx="8610600" cy="441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American Standard Code for Information Interchange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This code is a popular code used to represent information sent as character-based data.   It uses 7-bits to represent: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94 Graphic printing characters.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34 Non-printing characters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Some non-printing characters are used for text format (e.g. BS = Backspace, CR = carriage return).Other non-printing characters are used for record marking and flow control (e.g. STX and ETX start and end text areas).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716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LPHANUMERIC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ASCII Character Codes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858962"/>
            <a:ext cx="7772400" cy="423703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228600" y="1295400"/>
            <a:ext cx="426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ASCII Properties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055"/>
          <p:cNvSpPr>
            <a:spLocks noChangeArrowheads="1"/>
          </p:cNvSpPr>
          <p:nvPr/>
        </p:nvSpPr>
        <p:spPr bwMode="auto">
          <a:xfrm>
            <a:off x="5367338" y="1403350"/>
            <a:ext cx="7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 baseline="0">
                <a:solidFill>
                  <a:srgbClr val="000000"/>
                </a:solidFill>
              </a:rPr>
              <a:t> </a:t>
            </a:r>
            <a:endParaRPr lang="en-US" sz="2400" b="1" baseline="0"/>
          </a:p>
        </p:txBody>
      </p:sp>
      <p:sp>
        <p:nvSpPr>
          <p:cNvPr id="7" name="Rectangle 2060"/>
          <p:cNvSpPr>
            <a:spLocks noChangeArrowheads="1"/>
          </p:cNvSpPr>
          <p:nvPr/>
        </p:nvSpPr>
        <p:spPr bwMode="auto">
          <a:xfrm>
            <a:off x="1042988" y="1814513"/>
            <a:ext cx="586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aseline="0" dirty="0" smtClean="0">
                <a:solidFill>
                  <a:srgbClr val="000000"/>
                </a:solidFill>
              </a:rPr>
              <a:t>Digits </a:t>
            </a:r>
            <a:r>
              <a:rPr lang="en-US" sz="2600" baseline="0" dirty="0">
                <a:solidFill>
                  <a:srgbClr val="000000"/>
                </a:solidFill>
              </a:rPr>
              <a:t>0 to 9 span Hexadecimal</a:t>
            </a:r>
            <a:r>
              <a:rPr lang="en-US" sz="2600" b="1" baseline="0" dirty="0">
                <a:solidFill>
                  <a:srgbClr val="000000"/>
                </a:solidFill>
              </a:rPr>
              <a:t> </a:t>
            </a:r>
            <a:r>
              <a:rPr lang="en-US" sz="2600" baseline="0" dirty="0">
                <a:solidFill>
                  <a:srgbClr val="000000"/>
                </a:solidFill>
              </a:rPr>
              <a:t>values </a:t>
            </a:r>
            <a:r>
              <a:rPr lang="en-US" sz="2600" baseline="0" dirty="0" smtClean="0">
                <a:solidFill>
                  <a:srgbClr val="000000"/>
                </a:solidFill>
              </a:rPr>
              <a:t>30H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Rectangle 2062"/>
          <p:cNvSpPr>
            <a:spLocks noChangeArrowheads="1"/>
          </p:cNvSpPr>
          <p:nvPr/>
        </p:nvSpPr>
        <p:spPr bwMode="auto">
          <a:xfrm>
            <a:off x="7010400" y="1814513"/>
            <a:ext cx="980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="1" baseline="0" dirty="0">
                <a:solidFill>
                  <a:srgbClr val="000000"/>
                </a:solidFill>
              </a:rPr>
              <a:t> </a:t>
            </a:r>
            <a:r>
              <a:rPr lang="en-US" sz="2600" baseline="0" dirty="0">
                <a:solidFill>
                  <a:srgbClr val="000000"/>
                </a:solidFill>
              </a:rPr>
              <a:t>to </a:t>
            </a:r>
            <a:r>
              <a:rPr lang="en-US" sz="2600" baseline="0" dirty="0" smtClean="0">
                <a:solidFill>
                  <a:srgbClr val="000000"/>
                </a:solidFill>
              </a:rPr>
              <a:t>39H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0" name="Rectangle 2068"/>
          <p:cNvSpPr>
            <a:spLocks noChangeArrowheads="1"/>
          </p:cNvSpPr>
          <p:nvPr/>
        </p:nvSpPr>
        <p:spPr bwMode="auto">
          <a:xfrm>
            <a:off x="1035808" y="2212975"/>
            <a:ext cx="1973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baseline="0" dirty="0">
                <a:solidFill>
                  <a:srgbClr val="000000"/>
                </a:solidFill>
              </a:rPr>
              <a:t> </a:t>
            </a:r>
            <a:r>
              <a:rPr lang="en-US" sz="2600" baseline="0" dirty="0" smtClean="0">
                <a:solidFill>
                  <a:srgbClr val="000000"/>
                </a:solidFill>
              </a:rPr>
              <a:t>Upper </a:t>
            </a:r>
            <a:r>
              <a:rPr lang="en-US" sz="2600" baseline="0" dirty="0">
                <a:solidFill>
                  <a:srgbClr val="000000"/>
                </a:solidFill>
              </a:rPr>
              <a:t>case A</a:t>
            </a:r>
            <a:endParaRPr lang="en-US" sz="2400" baseline="0" dirty="0"/>
          </a:p>
        </p:txBody>
      </p:sp>
      <p:sp>
        <p:nvSpPr>
          <p:cNvPr id="11" name="Rectangle 2069"/>
          <p:cNvSpPr>
            <a:spLocks noChangeArrowheads="1"/>
          </p:cNvSpPr>
          <p:nvPr/>
        </p:nvSpPr>
        <p:spPr bwMode="auto">
          <a:xfrm>
            <a:off x="3341688" y="2212975"/>
            <a:ext cx="102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-</a:t>
            </a:r>
            <a:endParaRPr lang="en-US" sz="2400" baseline="0"/>
          </a:p>
        </p:txBody>
      </p:sp>
      <p:sp>
        <p:nvSpPr>
          <p:cNvPr id="12" name="Rectangle 2070"/>
          <p:cNvSpPr>
            <a:spLocks noChangeArrowheads="1"/>
          </p:cNvSpPr>
          <p:nvPr/>
        </p:nvSpPr>
        <p:spPr bwMode="auto">
          <a:xfrm>
            <a:off x="3432175" y="2212975"/>
            <a:ext cx="1490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Z span </a:t>
            </a:r>
            <a:r>
              <a:rPr lang="en-US" sz="2600" baseline="0" dirty="0" smtClean="0">
                <a:solidFill>
                  <a:srgbClr val="000000"/>
                </a:solidFill>
              </a:rPr>
              <a:t>41H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3" name="Rectangle 2072"/>
          <p:cNvSpPr>
            <a:spLocks noChangeArrowheads="1"/>
          </p:cNvSpPr>
          <p:nvPr/>
        </p:nvSpPr>
        <p:spPr bwMode="auto">
          <a:xfrm>
            <a:off x="5129213" y="2212975"/>
            <a:ext cx="1005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 to </a:t>
            </a:r>
            <a:r>
              <a:rPr lang="en-US" sz="2600" baseline="0" dirty="0" smtClean="0">
                <a:solidFill>
                  <a:srgbClr val="000000"/>
                </a:solidFill>
              </a:rPr>
              <a:t>5AH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5" name="Rectangle 2075"/>
          <p:cNvSpPr>
            <a:spLocks noChangeArrowheads="1"/>
          </p:cNvSpPr>
          <p:nvPr/>
        </p:nvSpPr>
        <p:spPr bwMode="auto">
          <a:xfrm>
            <a:off x="6396038" y="2212975"/>
            <a:ext cx="7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 </a:t>
            </a:r>
            <a:endParaRPr lang="en-US" sz="2400" baseline="0"/>
          </a:p>
        </p:txBody>
      </p:sp>
      <p:sp>
        <p:nvSpPr>
          <p:cNvPr id="16" name="Rectangle 2078"/>
          <p:cNvSpPr>
            <a:spLocks noChangeArrowheads="1"/>
          </p:cNvSpPr>
          <p:nvPr/>
        </p:nvSpPr>
        <p:spPr bwMode="auto">
          <a:xfrm>
            <a:off x="1066800" y="2613025"/>
            <a:ext cx="1929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baseline="0" dirty="0">
                <a:solidFill>
                  <a:srgbClr val="000000"/>
                </a:solidFill>
              </a:rPr>
              <a:t> </a:t>
            </a:r>
            <a:r>
              <a:rPr lang="en-US" sz="2600" baseline="0" dirty="0" smtClean="0">
                <a:solidFill>
                  <a:srgbClr val="000000"/>
                </a:solidFill>
              </a:rPr>
              <a:t>Lower </a:t>
            </a:r>
            <a:r>
              <a:rPr lang="en-US" sz="2600" baseline="0" dirty="0">
                <a:solidFill>
                  <a:srgbClr val="000000"/>
                </a:solidFill>
              </a:rPr>
              <a:t>case a</a:t>
            </a:r>
            <a:endParaRPr lang="en-US" sz="2400" baseline="0" dirty="0"/>
          </a:p>
        </p:txBody>
      </p:sp>
      <p:sp>
        <p:nvSpPr>
          <p:cNvPr id="17" name="Rectangle 2079"/>
          <p:cNvSpPr>
            <a:spLocks noChangeArrowheads="1"/>
          </p:cNvSpPr>
          <p:nvPr/>
        </p:nvSpPr>
        <p:spPr bwMode="auto">
          <a:xfrm>
            <a:off x="3343275" y="2613025"/>
            <a:ext cx="102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-</a:t>
            </a:r>
            <a:endParaRPr lang="en-US" sz="2400" baseline="0"/>
          </a:p>
        </p:txBody>
      </p:sp>
      <p:sp>
        <p:nvSpPr>
          <p:cNvPr id="18" name="Rectangle 2080"/>
          <p:cNvSpPr>
            <a:spLocks noChangeArrowheads="1"/>
          </p:cNvSpPr>
          <p:nvPr/>
        </p:nvSpPr>
        <p:spPr bwMode="auto">
          <a:xfrm>
            <a:off x="3440113" y="2613025"/>
            <a:ext cx="1466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z span </a:t>
            </a:r>
            <a:r>
              <a:rPr lang="en-US" sz="2600" baseline="0" dirty="0" smtClean="0">
                <a:solidFill>
                  <a:srgbClr val="000000"/>
                </a:solidFill>
              </a:rPr>
              <a:t>61H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9" name="Rectangle 2082"/>
          <p:cNvSpPr>
            <a:spLocks noChangeArrowheads="1"/>
          </p:cNvSpPr>
          <p:nvPr/>
        </p:nvSpPr>
        <p:spPr bwMode="auto">
          <a:xfrm>
            <a:off x="4975225" y="2613025"/>
            <a:ext cx="1155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 </a:t>
            </a:r>
            <a:r>
              <a:rPr lang="en-US" sz="2600" baseline="0" dirty="0" smtClean="0">
                <a:solidFill>
                  <a:srgbClr val="000000"/>
                </a:solidFill>
              </a:rPr>
              <a:t>  to 7AH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0" name="Rectangle 2084"/>
          <p:cNvSpPr>
            <a:spLocks noChangeArrowheads="1"/>
          </p:cNvSpPr>
          <p:nvPr/>
        </p:nvSpPr>
        <p:spPr bwMode="auto">
          <a:xfrm>
            <a:off x="6000750" y="2613025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 .</a:t>
            </a:r>
            <a:endParaRPr lang="en-US" sz="2400" baseline="0"/>
          </a:p>
        </p:txBody>
      </p:sp>
      <p:sp>
        <p:nvSpPr>
          <p:cNvPr id="21" name="Rectangle 2085"/>
          <p:cNvSpPr>
            <a:spLocks noChangeArrowheads="1"/>
          </p:cNvSpPr>
          <p:nvPr/>
        </p:nvSpPr>
        <p:spPr bwMode="auto">
          <a:xfrm>
            <a:off x="6577013" y="2613025"/>
            <a:ext cx="7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 </a:t>
            </a:r>
            <a:endParaRPr lang="en-US" sz="2400" baseline="0"/>
          </a:p>
        </p:txBody>
      </p:sp>
      <p:sp>
        <p:nvSpPr>
          <p:cNvPr id="22" name="Rectangle 2089"/>
          <p:cNvSpPr>
            <a:spLocks noChangeArrowheads="1"/>
          </p:cNvSpPr>
          <p:nvPr/>
        </p:nvSpPr>
        <p:spPr bwMode="auto">
          <a:xfrm>
            <a:off x="1895475" y="3398838"/>
            <a:ext cx="1372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 occurs by</a:t>
            </a:r>
          </a:p>
        </p:txBody>
      </p:sp>
      <p:sp>
        <p:nvSpPr>
          <p:cNvPr id="23" name="Rectangle 2090"/>
          <p:cNvSpPr>
            <a:spLocks noChangeArrowheads="1"/>
          </p:cNvSpPr>
          <p:nvPr/>
        </p:nvSpPr>
        <p:spPr bwMode="auto">
          <a:xfrm>
            <a:off x="3352800" y="3398838"/>
            <a:ext cx="1695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flipping bit </a:t>
            </a:r>
            <a:r>
              <a:rPr lang="en-US" sz="2600" baseline="0" dirty="0" smtClean="0">
                <a:solidFill>
                  <a:srgbClr val="000000"/>
                </a:solidFill>
              </a:rPr>
              <a:t>6</a:t>
            </a:r>
            <a:endParaRPr lang="en-US" sz="2400" baseline="0" dirty="0"/>
          </a:p>
        </p:txBody>
      </p:sp>
      <p:sp>
        <p:nvSpPr>
          <p:cNvPr id="24" name="Rectangle 2091"/>
          <p:cNvSpPr>
            <a:spLocks noChangeArrowheads="1"/>
          </p:cNvSpPr>
          <p:nvPr/>
        </p:nvSpPr>
        <p:spPr bwMode="auto">
          <a:xfrm>
            <a:off x="4722813" y="3398838"/>
            <a:ext cx="7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>
                <a:solidFill>
                  <a:srgbClr val="000000"/>
                </a:solidFill>
              </a:rPr>
              <a:t> </a:t>
            </a:r>
            <a:endParaRPr lang="en-US" sz="2400" baseline="0"/>
          </a:p>
        </p:txBody>
      </p:sp>
      <p:sp>
        <p:nvSpPr>
          <p:cNvPr id="25" name="Rectangle 2094"/>
          <p:cNvSpPr>
            <a:spLocks noChangeArrowheads="1"/>
          </p:cNvSpPr>
          <p:nvPr/>
        </p:nvSpPr>
        <p:spPr bwMode="auto">
          <a:xfrm>
            <a:off x="1139825" y="3798888"/>
            <a:ext cx="3825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baseline="0" dirty="0">
                <a:solidFill>
                  <a:srgbClr val="000000"/>
                </a:solidFill>
              </a:rPr>
              <a:t>  Delete (DEL) is all bits set,</a:t>
            </a:r>
            <a:endParaRPr lang="en-US" sz="2400" baseline="0" dirty="0"/>
          </a:p>
        </p:txBody>
      </p:sp>
      <p:sp>
        <p:nvSpPr>
          <p:cNvPr id="26" name="Rectangle 2096"/>
          <p:cNvSpPr>
            <a:spLocks noChangeArrowheads="1"/>
          </p:cNvSpPr>
          <p:nvPr/>
        </p:nvSpPr>
        <p:spPr bwMode="auto">
          <a:xfrm>
            <a:off x="4965700" y="3798888"/>
            <a:ext cx="3230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 a carryover from when </a:t>
            </a:r>
            <a:endParaRPr lang="en-US" sz="2400" baseline="0" dirty="0"/>
          </a:p>
        </p:txBody>
      </p:sp>
      <p:sp>
        <p:nvSpPr>
          <p:cNvPr id="27" name="Rectangle 2097"/>
          <p:cNvSpPr>
            <a:spLocks noChangeArrowheads="1"/>
          </p:cNvSpPr>
          <p:nvPr/>
        </p:nvSpPr>
        <p:spPr bwMode="auto">
          <a:xfrm>
            <a:off x="1314450" y="4186238"/>
            <a:ext cx="6853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600" baseline="0" dirty="0">
                <a:solidFill>
                  <a:srgbClr val="000000"/>
                </a:solidFill>
              </a:rPr>
              <a:t>  punched paper tape was used to store </a:t>
            </a:r>
            <a:r>
              <a:rPr lang="en-US" sz="2600" baseline="0" dirty="0" smtClean="0">
                <a:solidFill>
                  <a:srgbClr val="000000"/>
                </a:solidFill>
              </a:rPr>
              <a:t>messages  </a:t>
            </a:r>
            <a:endParaRPr lang="en-US" sz="2400" baseline="0" dirty="0"/>
          </a:p>
        </p:txBody>
      </p:sp>
      <p:sp>
        <p:nvSpPr>
          <p:cNvPr id="29" name="Rectangle 2088"/>
          <p:cNvSpPr>
            <a:spLocks noChangeArrowheads="1"/>
          </p:cNvSpPr>
          <p:nvPr/>
        </p:nvSpPr>
        <p:spPr bwMode="auto">
          <a:xfrm>
            <a:off x="1652588" y="3013075"/>
            <a:ext cx="691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en-US" sz="2600" baseline="0" dirty="0" smtClean="0">
                <a:solidFill>
                  <a:srgbClr val="000000"/>
                </a:solidFill>
              </a:rPr>
              <a:t> </a:t>
            </a:r>
            <a:r>
              <a:rPr lang="en-US" sz="2600" baseline="0" dirty="0">
                <a:solidFill>
                  <a:srgbClr val="000000"/>
                </a:solidFill>
              </a:rPr>
              <a:t>Lower to upper case translation (and vice versa) </a:t>
            </a:r>
            <a:endParaRPr lang="en-US" sz="24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1583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UNICODE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85800" y="175260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UNICODE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extends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ASCII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to 65,536 universal  characters codes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 encoding characters in world languages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Available in many modern applications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 byte (16-bit) code words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See Reading Supplement – Unicode on the Companion Website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hlinkClick r:id="rId3"/>
              </a:rPr>
              <a:t>http://www.prenhall.com/mano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43001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PARITY BIT Error-Detection Codes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752600"/>
            <a:ext cx="8153400" cy="4437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Redundancy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(e.g. extra information), in the form of extra bits, can be incorporated into binary code words to detect and correct errors.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simple form of redundancy is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parity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an extra bit appended onto the code word to make the number of 1’s odd or even. Parity can detect all single-bit errors and some multiple-bit errors.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code word has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even parity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if the number of 1’s in the code word is even.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code word has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odd parity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if the number of 1’s in the code word is odd.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7818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1. Digital &amp; computer systems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153400" cy="1752600"/>
          </a:xfrm>
        </p:spPr>
        <p:txBody>
          <a:bodyPr>
            <a:normAutofit fontScale="92500"/>
          </a:bodyPr>
          <a:lstStyle/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3500" dirty="0" smtClean="0">
                <a:solidFill>
                  <a:schemeClr val="tx1"/>
                </a:solidFill>
                <a:cs typeface="Times New Roman" pitchFamily="18" charset="0"/>
              </a:rPr>
              <a:t>Takes a set of discrete information </a:t>
            </a:r>
            <a:r>
              <a:rPr lang="en-US" sz="3500" u="sng" dirty="0" smtClean="0">
                <a:solidFill>
                  <a:schemeClr val="tx1"/>
                </a:solidFill>
                <a:cs typeface="Times New Roman" pitchFamily="18" charset="0"/>
              </a:rPr>
              <a:t>inputs</a:t>
            </a:r>
            <a:r>
              <a:rPr lang="en-US" sz="3500" dirty="0" smtClean="0">
                <a:solidFill>
                  <a:schemeClr val="tx1"/>
                </a:solidFill>
                <a:cs typeface="Times New Roman" pitchFamily="18" charset="0"/>
              </a:rPr>
              <a:t> and discrete internal information </a:t>
            </a:r>
            <a:r>
              <a:rPr lang="en-US" sz="3500" u="sng" dirty="0" smtClean="0">
                <a:solidFill>
                  <a:schemeClr val="tx1"/>
                </a:solidFill>
                <a:cs typeface="Times New Roman" pitchFamily="18" charset="0"/>
              </a:rPr>
              <a:t>(system state)</a:t>
            </a:r>
            <a:r>
              <a:rPr lang="en-US" sz="3500" dirty="0" smtClean="0">
                <a:solidFill>
                  <a:schemeClr val="tx1"/>
                </a:solidFill>
                <a:cs typeface="Times New Roman" pitchFamily="18" charset="0"/>
              </a:rPr>
              <a:t> and generates a set of discrete information </a:t>
            </a:r>
            <a:r>
              <a:rPr lang="en-US" sz="3500" u="sng" dirty="0" smtClean="0">
                <a:solidFill>
                  <a:schemeClr val="tx1"/>
                </a:solidFill>
                <a:cs typeface="Times New Roman" pitchFamily="18" charset="0"/>
              </a:rPr>
              <a:t>outputs</a:t>
            </a:r>
            <a:r>
              <a:rPr lang="en-US" sz="3500" b="1" dirty="0" smtClean="0">
                <a:cs typeface="Times New Roman" pitchFamily="18" charset="0"/>
              </a:rPr>
              <a:t>.</a:t>
            </a:r>
            <a:endParaRPr lang="en-US" sz="3500" dirty="0" smtClean="0"/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endParaRPr lang="en-US" sz="35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0" y="3124200"/>
            <a:ext cx="4648200" cy="2895600"/>
            <a:chOff x="1419" y="1840"/>
            <a:chExt cx="3202" cy="220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418" y="3688"/>
              <a:ext cx="99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 dirty="0">
                  <a:solidFill>
                    <a:srgbClr val="000000"/>
                  </a:solidFill>
                </a:rPr>
                <a:t>System State</a:t>
              </a:r>
              <a:endParaRPr lang="en-US" sz="2400" b="1" baseline="0" dirty="0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371" y="1840"/>
              <a:ext cx="1168" cy="13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591" y="3217"/>
              <a:ext cx="1" cy="35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3301" y="3207"/>
              <a:ext cx="6" cy="3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003" y="2544"/>
              <a:ext cx="377" cy="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536" y="2084"/>
              <a:ext cx="6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 dirty="0">
                  <a:solidFill>
                    <a:srgbClr val="000000"/>
                  </a:solidFill>
                </a:rPr>
                <a:t>Discrete</a:t>
              </a:r>
              <a:endParaRPr lang="en-US" sz="2400" b="1" baseline="0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69" y="2319"/>
              <a:ext cx="91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 dirty="0">
                  <a:solidFill>
                    <a:srgbClr val="000000"/>
                  </a:solidFill>
                </a:rPr>
                <a:t>Information</a:t>
              </a:r>
              <a:endParaRPr lang="en-US" sz="2400" b="1" baseline="0" dirty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536" y="2552"/>
              <a:ext cx="8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 dirty="0">
                  <a:solidFill>
                    <a:srgbClr val="000000"/>
                  </a:solidFill>
                </a:rPr>
                <a:t>Processing</a:t>
              </a:r>
              <a:endParaRPr lang="en-US" sz="2400" b="1" baseline="0" dirty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536" y="2787"/>
              <a:ext cx="5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>
                  <a:solidFill>
                    <a:srgbClr val="000000"/>
                  </a:solidFill>
                </a:rPr>
                <a:t>System</a:t>
              </a:r>
              <a:endParaRPr lang="en-US" sz="2400" b="1" baseline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419" y="2164"/>
              <a:ext cx="6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>
                  <a:solidFill>
                    <a:srgbClr val="000000"/>
                  </a:solidFill>
                </a:rPr>
                <a:t>Discrete</a:t>
              </a:r>
              <a:endParaRPr lang="en-US" sz="2400" b="1" baseline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419" y="2399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>
                  <a:solidFill>
                    <a:srgbClr val="000000"/>
                  </a:solidFill>
                </a:rPr>
                <a:t>Inputs</a:t>
              </a:r>
              <a:endParaRPr lang="en-US" sz="2400" b="1" baseline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982" y="2461"/>
              <a:ext cx="6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>
                  <a:solidFill>
                    <a:srgbClr val="000000"/>
                  </a:solidFill>
                </a:rPr>
                <a:t>Discrete</a:t>
              </a:r>
              <a:endParaRPr lang="en-US" sz="2400" b="1" baseline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982" y="2695"/>
              <a:ext cx="60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 baseline="0">
                  <a:solidFill>
                    <a:srgbClr val="000000"/>
                  </a:solidFill>
                </a:rPr>
                <a:t>Outputs</a:t>
              </a:r>
              <a:endParaRPr lang="en-US" sz="2400" b="1" baseline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382" y="3573"/>
              <a:ext cx="1115" cy="4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3539" y="2551"/>
              <a:ext cx="385" cy="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655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codes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>
          <a:xfrm>
            <a:off x="228600" y="137160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4-Bit Parity Code Example</a:t>
            </a:r>
          </a:p>
        </p:txBody>
      </p:sp>
      <p:sp>
        <p:nvSpPr>
          <p:cNvPr id="6" name="Rectangle 35"/>
          <p:cNvSpPr txBox="1">
            <a:spLocks noChangeArrowheads="1"/>
          </p:cNvSpPr>
          <p:nvPr/>
        </p:nvSpPr>
        <p:spPr>
          <a:xfrm>
            <a:off x="609600" y="1905000"/>
            <a:ext cx="7772400" cy="4300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Fill in the even and odd parity bits: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The codeword "1111" has 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even parity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and the codeword "1110" has 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odd parity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   Both can be used to represent 3-bit data.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525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609600" y="2286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DECIMAL CODES - Binary Codes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Decimal Digits</a:t>
            </a:r>
          </a:p>
        </p:txBody>
      </p:sp>
      <p:sp>
        <p:nvSpPr>
          <p:cNvPr id="6" name="Rectangle 574"/>
          <p:cNvSpPr>
            <a:spLocks noChangeArrowheads="1"/>
          </p:cNvSpPr>
          <p:nvPr/>
        </p:nvSpPr>
        <p:spPr bwMode="auto">
          <a:xfrm>
            <a:off x="533400" y="1447800"/>
            <a:ext cx="7972425" cy="830997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aseline="0" dirty="0">
                <a:solidFill>
                  <a:schemeClr val="tx1"/>
                </a:solidFill>
                <a:cs typeface="Times New Roman" pitchFamily="18" charset="0"/>
              </a:rPr>
              <a:t>There are over 8,000 ways that you can chose 10 elements from the 16 binary numbers of 4 bits.   A few are useful:</a:t>
            </a:r>
            <a:r>
              <a:rPr lang="en-US" sz="2400" baseline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5638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629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9. Binary storage and registers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458200" cy="44958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Binary cell is a device that possess two stable states and is capable of storing one bit of information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information stored in a cell is 1 when stable state is </a:t>
            </a:r>
            <a:r>
              <a:rPr lang="en-US" dirty="0" smtClean="0">
                <a:solidFill>
                  <a:schemeClr val="tx2"/>
                </a:solidFill>
              </a:rPr>
              <a:t>“1”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</a:rPr>
              <a:t>“0”</a:t>
            </a:r>
            <a:r>
              <a:rPr lang="en-US" dirty="0" smtClean="0">
                <a:solidFill>
                  <a:schemeClr val="tx1"/>
                </a:solidFill>
              </a:rPr>
              <a:t> in other case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output of the cell is a physical quantity, that distinguish between two states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“Register” </a:t>
            </a:r>
            <a:r>
              <a:rPr lang="en-US" dirty="0" smtClean="0">
                <a:solidFill>
                  <a:schemeClr val="tx1"/>
                </a:solidFill>
              </a:rPr>
              <a:t>is a group of binary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53400" cy="13716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2"/>
                </a:solidFill>
              </a:rPr>
              <a:t>“Register Transfer” </a:t>
            </a:r>
            <a:r>
              <a:rPr lang="en-US" dirty="0" smtClean="0">
                <a:solidFill>
                  <a:schemeClr val="tx1"/>
                </a:solidFill>
              </a:rPr>
              <a:t>operation consist of a transfer of binary information from one set of register into another set of register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storage and registers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Example : Binary Information Processing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7913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5532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10. Binary logic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382000" cy="44196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Binary logic deals with operation perform on two discrete values that assume logical meanings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Basic logical operation can be AND,OR and NOT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“Truth table” </a:t>
            </a:r>
            <a:r>
              <a:rPr lang="en-US" dirty="0" smtClean="0">
                <a:solidFill>
                  <a:schemeClr val="tx1"/>
                </a:solidFill>
              </a:rPr>
              <a:t>is a table lists the output values for all possible combinations of the input values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Digital electronic circuit corresponding to the logical functions are known as logic gates or simply gates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4495800" cy="37338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Logic </a:t>
            </a:r>
            <a:r>
              <a:rPr lang="en-US" dirty="0" smtClean="0">
                <a:solidFill>
                  <a:schemeClr val="tx2"/>
                </a:solidFill>
              </a:rPr>
              <a:t>“1”</a:t>
            </a:r>
            <a:r>
              <a:rPr lang="en-US" dirty="0" smtClean="0">
                <a:solidFill>
                  <a:schemeClr val="tx1"/>
                </a:solidFill>
              </a:rPr>
              <a:t> or logic </a:t>
            </a:r>
            <a:r>
              <a:rPr lang="en-US" dirty="0" smtClean="0">
                <a:solidFill>
                  <a:schemeClr val="tx2"/>
                </a:solidFill>
              </a:rPr>
              <a:t>“0”</a:t>
            </a:r>
            <a:r>
              <a:rPr lang="en-US" dirty="0" smtClean="0">
                <a:solidFill>
                  <a:schemeClr val="tx1"/>
                </a:solidFill>
              </a:rPr>
              <a:t> are represented physically by two separate voltage levels.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 practice , each volt  level has an acceptable range .The intermediate region is crossed only in state transition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 logic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553200" cy="914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10. </a:t>
            </a:r>
            <a:r>
              <a:rPr lang="en-US" dirty="0" smtClean="0">
                <a:solidFill>
                  <a:schemeClr val="bg1"/>
                </a:solidFill>
              </a:rPr>
              <a:t>Binary logic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162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Logic Gates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6896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 t="8466"/>
          <a:stretch>
            <a:fillRect/>
          </a:stretch>
        </p:blipFill>
        <p:spPr bwMode="auto">
          <a:xfrm>
            <a:off x="381000" y="3962400"/>
            <a:ext cx="42576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81400"/>
            <a:ext cx="3562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484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Logic gates waveforms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Truth tables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5638800" cy="914400"/>
          </a:xfrm>
        </p:spPr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Digital system and information representation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Complements operation and how various forms are used in computing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Key difference of binary conversion and coding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Variety of coding techniques BCD ,Excess-   3,ASCII,UNICODE .etc.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Binary cell, register and application of register transfer in information processing in computation.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Binary logic and its voltage level relationship.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logic gates symbols for 2-inputs,truth table and waveforms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6629400" cy="917575"/>
          </a:xfrm>
        </p:spPr>
        <p:txBody>
          <a:bodyPr/>
          <a:lstStyle/>
          <a:p>
            <a:pPr algn="just"/>
            <a:r>
              <a:rPr lang="en-US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Home task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239000" cy="2819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Chapter 1 exercise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Question 1.3, Question 1.7, Question 1.10,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Question 1.11, Question 1.14, Question 1.15, Question 1.22, Question 1.23, Question 1.25, Question 1.35, Question 1.36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5486400" cy="993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system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600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Inputs: Count Up, Reset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000000"/>
                </a:solidFill>
              </a:rPr>
              <a:t>Outputs:  Visual Display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State: "Value" of stored digits</a:t>
            </a:r>
            <a:endParaRPr lang="en-US" sz="2800" b="1" dirty="0" smtClean="0"/>
          </a:p>
          <a:p>
            <a:endParaRPr lang="en-US" sz="1800" b="1" dirty="0" smtClean="0"/>
          </a:p>
          <a:p>
            <a:endParaRPr lang="en-US" sz="2000" b="1" dirty="0" smtClean="0"/>
          </a:p>
          <a:p>
            <a:endParaRPr lang="en-US" sz="2400" b="1" dirty="0" smtClean="0"/>
          </a:p>
          <a:p>
            <a:endParaRPr lang="en-US" sz="2800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600200"/>
            <a:ext cx="465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 Digital Counter (e. g., odometer):</a:t>
            </a:r>
            <a:endParaRPr lang="en-US" sz="2400" dirty="0"/>
          </a:p>
        </p:txBody>
      </p:sp>
      <p:graphicFrame>
        <p:nvGraphicFramePr>
          <p:cNvPr id="5" name="Group 142"/>
          <p:cNvGraphicFramePr>
            <a:graphicFrameLocks noGrp="1"/>
          </p:cNvGraphicFramePr>
          <p:nvPr/>
        </p:nvGraphicFramePr>
        <p:xfrm>
          <a:off x="3581400" y="2438400"/>
          <a:ext cx="3413125" cy="808038"/>
        </p:xfrm>
        <a:graphic>
          <a:graphicData uri="http://schemas.openxmlformats.org/drawingml/2006/table">
            <a:tbl>
              <a:tblPr/>
              <a:tblGrid>
                <a:gridCol w="488950"/>
                <a:gridCol w="485775"/>
                <a:gridCol w="488950"/>
                <a:gridCol w="485775"/>
                <a:gridCol w="488950"/>
                <a:gridCol w="485775"/>
                <a:gridCol w="48895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2740025" y="2571750"/>
            <a:ext cx="836612" cy="317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6"/>
          <p:cNvSpPr>
            <a:spLocks noChangeShapeType="1"/>
          </p:cNvSpPr>
          <p:nvPr/>
        </p:nvSpPr>
        <p:spPr bwMode="auto">
          <a:xfrm>
            <a:off x="2679700" y="3013075"/>
            <a:ext cx="895350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4727575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1</a:t>
            </a:r>
            <a:endParaRPr lang="en-US" sz="3600" b="1" baseline="0"/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5226050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3</a:t>
            </a:r>
            <a:endParaRPr lang="en-US" sz="3600" b="1" baseline="0"/>
          </a:p>
        </p:txBody>
      </p:sp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3730625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 dirty="0">
                <a:solidFill>
                  <a:srgbClr val="000000"/>
                </a:solidFill>
              </a:rPr>
              <a:t>0</a:t>
            </a:r>
            <a:endParaRPr lang="en-US" sz="3600" b="1" baseline="0" dirty="0"/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4229100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0</a:t>
            </a:r>
            <a:endParaRPr lang="en-US" sz="3600" b="1" baseline="0"/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5724525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5</a:t>
            </a:r>
            <a:endParaRPr lang="en-US" sz="3600" b="1" baseline="0"/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223000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6</a:t>
            </a:r>
            <a:endParaRPr lang="en-US" sz="3600" b="1" baseline="0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6657975" y="2581275"/>
            <a:ext cx="22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aseline="0">
                <a:solidFill>
                  <a:srgbClr val="000000"/>
                </a:solidFill>
              </a:rPr>
              <a:t>4</a:t>
            </a:r>
            <a:endParaRPr lang="en-US" sz="3600" b="1" baseline="0"/>
          </a:p>
        </p:txBody>
      </p: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1731962" y="2468562"/>
            <a:ext cx="1392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aseline="0">
                <a:solidFill>
                  <a:srgbClr val="000000"/>
                </a:solidFill>
              </a:rPr>
              <a:t>Count Up</a:t>
            </a:r>
            <a:endParaRPr lang="en-US" b="1" baseline="0"/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2032000" y="2895600"/>
            <a:ext cx="78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aseline="0" dirty="0">
                <a:solidFill>
                  <a:srgbClr val="000000"/>
                </a:solidFill>
              </a:rPr>
              <a:t>Reset</a:t>
            </a:r>
            <a:endParaRPr lang="en-US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 Information representation - Signals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600" dirty="0" smtClean="0"/>
              <a:t>Information variables represented by physical quantities. 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For digital systems, the variables take on discrete values. 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Two level, or binary values are the most prevalent values in digital systems. 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Binary values are represented abstractly by: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digits 0 and 1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words (symbols) False (F) and True (T)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words (symbols) Low (L) and High (H) </a:t>
            </a:r>
          </a:p>
          <a:p>
            <a:pPr lvl="1"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and words On and Off.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600" dirty="0" smtClean="0"/>
              <a:t> Binary values are represented by values or ranges of values of physical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600"/>
            <a:ext cx="7086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Signal examples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16213" y="2444750"/>
            <a:ext cx="4165600" cy="1211263"/>
            <a:chOff x="1711" y="1660"/>
            <a:chExt cx="2624" cy="763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762" y="1660"/>
              <a:ext cx="2573" cy="763"/>
            </a:xfrm>
            <a:custGeom>
              <a:avLst/>
              <a:gdLst>
                <a:gd name="T0" fmla="*/ 0 w 2580"/>
                <a:gd name="T1" fmla="*/ 687 h 763"/>
                <a:gd name="T2" fmla="*/ 51 w 2580"/>
                <a:gd name="T3" fmla="*/ 687 h 763"/>
                <a:gd name="T4" fmla="*/ 129 w 2580"/>
                <a:gd name="T5" fmla="*/ 572 h 763"/>
                <a:gd name="T6" fmla="*/ 180 w 2580"/>
                <a:gd name="T7" fmla="*/ 382 h 763"/>
                <a:gd name="T8" fmla="*/ 180 w 2580"/>
                <a:gd name="T9" fmla="*/ 0 h 763"/>
                <a:gd name="T10" fmla="*/ 334 w 2580"/>
                <a:gd name="T11" fmla="*/ 0 h 763"/>
                <a:gd name="T12" fmla="*/ 437 w 2580"/>
                <a:gd name="T13" fmla="*/ 77 h 763"/>
                <a:gd name="T14" fmla="*/ 489 w 2580"/>
                <a:gd name="T15" fmla="*/ 382 h 763"/>
                <a:gd name="T16" fmla="*/ 541 w 2580"/>
                <a:gd name="T17" fmla="*/ 572 h 763"/>
                <a:gd name="T18" fmla="*/ 643 w 2580"/>
                <a:gd name="T19" fmla="*/ 687 h 763"/>
                <a:gd name="T20" fmla="*/ 797 w 2580"/>
                <a:gd name="T21" fmla="*/ 687 h 763"/>
                <a:gd name="T22" fmla="*/ 824 w 2580"/>
                <a:gd name="T23" fmla="*/ 572 h 763"/>
                <a:gd name="T24" fmla="*/ 901 w 2580"/>
                <a:gd name="T25" fmla="*/ 611 h 763"/>
                <a:gd name="T26" fmla="*/ 1003 w 2580"/>
                <a:gd name="T27" fmla="*/ 687 h 763"/>
                <a:gd name="T28" fmla="*/ 1210 w 2580"/>
                <a:gd name="T29" fmla="*/ 687 h 763"/>
                <a:gd name="T30" fmla="*/ 1287 w 2580"/>
                <a:gd name="T31" fmla="*/ 420 h 763"/>
                <a:gd name="T32" fmla="*/ 1337 w 2580"/>
                <a:gd name="T33" fmla="*/ 191 h 763"/>
                <a:gd name="T34" fmla="*/ 1467 w 2580"/>
                <a:gd name="T35" fmla="*/ 39 h 763"/>
                <a:gd name="T36" fmla="*/ 1595 w 2580"/>
                <a:gd name="T37" fmla="*/ 115 h 763"/>
                <a:gd name="T38" fmla="*/ 1671 w 2580"/>
                <a:gd name="T39" fmla="*/ 191 h 763"/>
                <a:gd name="T40" fmla="*/ 1749 w 2580"/>
                <a:gd name="T41" fmla="*/ 382 h 763"/>
                <a:gd name="T42" fmla="*/ 1775 w 2580"/>
                <a:gd name="T43" fmla="*/ 763 h 763"/>
                <a:gd name="T44" fmla="*/ 1904 w 2580"/>
                <a:gd name="T45" fmla="*/ 763 h 763"/>
                <a:gd name="T46" fmla="*/ 2032 w 2580"/>
                <a:gd name="T47" fmla="*/ 572 h 763"/>
                <a:gd name="T48" fmla="*/ 2084 w 2580"/>
                <a:gd name="T49" fmla="*/ 344 h 763"/>
                <a:gd name="T50" fmla="*/ 2161 w 2580"/>
                <a:gd name="T51" fmla="*/ 153 h 763"/>
                <a:gd name="T52" fmla="*/ 2212 w 2580"/>
                <a:gd name="T53" fmla="*/ 115 h 763"/>
                <a:gd name="T54" fmla="*/ 2392 w 2580"/>
                <a:gd name="T55" fmla="*/ 77 h 763"/>
                <a:gd name="T56" fmla="*/ 2573 w 2580"/>
                <a:gd name="T57" fmla="*/ 115 h 7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80"/>
                <a:gd name="T88" fmla="*/ 0 h 763"/>
                <a:gd name="T89" fmla="*/ 2580 w 2580"/>
                <a:gd name="T90" fmla="*/ 763 h 7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80" h="763">
                  <a:moveTo>
                    <a:pt x="0" y="687"/>
                  </a:moveTo>
                  <a:lnTo>
                    <a:pt x="51" y="687"/>
                  </a:lnTo>
                  <a:lnTo>
                    <a:pt x="129" y="572"/>
                  </a:lnTo>
                  <a:lnTo>
                    <a:pt x="180" y="382"/>
                  </a:lnTo>
                  <a:lnTo>
                    <a:pt x="180" y="0"/>
                  </a:lnTo>
                  <a:lnTo>
                    <a:pt x="335" y="0"/>
                  </a:lnTo>
                  <a:lnTo>
                    <a:pt x="438" y="77"/>
                  </a:lnTo>
                  <a:lnTo>
                    <a:pt x="490" y="382"/>
                  </a:lnTo>
                  <a:lnTo>
                    <a:pt x="542" y="572"/>
                  </a:lnTo>
                  <a:lnTo>
                    <a:pt x="645" y="687"/>
                  </a:lnTo>
                  <a:lnTo>
                    <a:pt x="799" y="687"/>
                  </a:lnTo>
                  <a:lnTo>
                    <a:pt x="826" y="572"/>
                  </a:lnTo>
                  <a:lnTo>
                    <a:pt x="903" y="611"/>
                  </a:lnTo>
                  <a:lnTo>
                    <a:pt x="1006" y="687"/>
                  </a:lnTo>
                  <a:lnTo>
                    <a:pt x="1213" y="687"/>
                  </a:lnTo>
                  <a:lnTo>
                    <a:pt x="1290" y="420"/>
                  </a:lnTo>
                  <a:lnTo>
                    <a:pt x="1341" y="191"/>
                  </a:lnTo>
                  <a:lnTo>
                    <a:pt x="1471" y="39"/>
                  </a:lnTo>
                  <a:lnTo>
                    <a:pt x="1599" y="115"/>
                  </a:lnTo>
                  <a:lnTo>
                    <a:pt x="1676" y="191"/>
                  </a:lnTo>
                  <a:lnTo>
                    <a:pt x="1754" y="382"/>
                  </a:lnTo>
                  <a:lnTo>
                    <a:pt x="1780" y="763"/>
                  </a:lnTo>
                  <a:lnTo>
                    <a:pt x="1909" y="763"/>
                  </a:lnTo>
                  <a:lnTo>
                    <a:pt x="2038" y="572"/>
                  </a:lnTo>
                  <a:lnTo>
                    <a:pt x="2090" y="344"/>
                  </a:lnTo>
                  <a:lnTo>
                    <a:pt x="2167" y="153"/>
                  </a:lnTo>
                  <a:lnTo>
                    <a:pt x="2218" y="115"/>
                  </a:lnTo>
                  <a:lnTo>
                    <a:pt x="2399" y="77"/>
                  </a:lnTo>
                  <a:lnTo>
                    <a:pt x="2580" y="11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1711" y="1998"/>
              <a:ext cx="2608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>
            <a:spLocks/>
          </p:cNvSpPr>
          <p:nvPr/>
        </p:nvSpPr>
        <p:spPr bwMode="auto">
          <a:xfrm>
            <a:off x="2717800" y="4227513"/>
            <a:ext cx="4164013" cy="604837"/>
          </a:xfrm>
          <a:custGeom>
            <a:avLst/>
            <a:gdLst>
              <a:gd name="T0" fmla="*/ 0 w 2623"/>
              <a:gd name="T1" fmla="*/ 604837 h 381"/>
              <a:gd name="T2" fmla="*/ 342900 w 2623"/>
              <a:gd name="T3" fmla="*/ 604837 h 381"/>
              <a:gd name="T4" fmla="*/ 342900 w 2623"/>
              <a:gd name="T5" fmla="*/ 0 h 381"/>
              <a:gd name="T6" fmla="*/ 827088 w 2623"/>
              <a:gd name="T7" fmla="*/ 0 h 381"/>
              <a:gd name="T8" fmla="*/ 827088 w 2623"/>
              <a:gd name="T9" fmla="*/ 604837 h 381"/>
              <a:gd name="T10" fmla="*/ 2092325 w 2623"/>
              <a:gd name="T11" fmla="*/ 604837 h 381"/>
              <a:gd name="T12" fmla="*/ 2092325 w 2623"/>
              <a:gd name="T13" fmla="*/ 23812 h 381"/>
              <a:gd name="T14" fmla="*/ 2320925 w 2623"/>
              <a:gd name="T15" fmla="*/ 23812 h 381"/>
              <a:gd name="T16" fmla="*/ 2768600 w 2623"/>
              <a:gd name="T17" fmla="*/ 23812 h 381"/>
              <a:gd name="T18" fmla="*/ 2773363 w 2623"/>
              <a:gd name="T19" fmla="*/ 604837 h 381"/>
              <a:gd name="T20" fmla="*/ 3406776 w 2623"/>
              <a:gd name="T21" fmla="*/ 604837 h 381"/>
              <a:gd name="T22" fmla="*/ 3406776 w 2623"/>
              <a:gd name="T23" fmla="*/ 23812 h 381"/>
              <a:gd name="T24" fmla="*/ 4164013 w 2623"/>
              <a:gd name="T25" fmla="*/ 26987 h 3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23"/>
              <a:gd name="T40" fmla="*/ 0 h 381"/>
              <a:gd name="T41" fmla="*/ 2623 w 2623"/>
              <a:gd name="T42" fmla="*/ 381 h 3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23" h="381">
                <a:moveTo>
                  <a:pt x="0" y="381"/>
                </a:moveTo>
                <a:lnTo>
                  <a:pt x="216" y="381"/>
                </a:lnTo>
                <a:lnTo>
                  <a:pt x="216" y="0"/>
                </a:lnTo>
                <a:lnTo>
                  <a:pt x="521" y="0"/>
                </a:lnTo>
                <a:lnTo>
                  <a:pt x="521" y="381"/>
                </a:lnTo>
                <a:lnTo>
                  <a:pt x="1318" y="381"/>
                </a:lnTo>
                <a:lnTo>
                  <a:pt x="1318" y="15"/>
                </a:lnTo>
                <a:lnTo>
                  <a:pt x="1462" y="15"/>
                </a:lnTo>
                <a:lnTo>
                  <a:pt x="1744" y="15"/>
                </a:lnTo>
                <a:lnTo>
                  <a:pt x="1747" y="381"/>
                </a:lnTo>
                <a:lnTo>
                  <a:pt x="2146" y="381"/>
                </a:lnTo>
                <a:lnTo>
                  <a:pt x="2146" y="15"/>
                </a:lnTo>
                <a:lnTo>
                  <a:pt x="2623" y="17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762250" y="5534025"/>
            <a:ext cx="4146550" cy="498475"/>
          </a:xfrm>
          <a:custGeom>
            <a:avLst/>
            <a:gdLst>
              <a:gd name="T0" fmla="*/ 0 w 2612"/>
              <a:gd name="T1" fmla="*/ 484188 h 314"/>
              <a:gd name="T2" fmla="*/ 471488 w 2612"/>
              <a:gd name="T3" fmla="*/ 484188 h 314"/>
              <a:gd name="T4" fmla="*/ 471488 w 2612"/>
              <a:gd name="T5" fmla="*/ 0 h 314"/>
              <a:gd name="T6" fmla="*/ 1508125 w 2612"/>
              <a:gd name="T7" fmla="*/ 0 h 314"/>
              <a:gd name="T8" fmla="*/ 1492250 w 2612"/>
              <a:gd name="T9" fmla="*/ 498475 h 314"/>
              <a:gd name="T10" fmla="*/ 2482850 w 2612"/>
              <a:gd name="T11" fmla="*/ 498475 h 314"/>
              <a:gd name="T12" fmla="*/ 2497137 w 2612"/>
              <a:gd name="T13" fmla="*/ 0 h 314"/>
              <a:gd name="T14" fmla="*/ 4146550 w 2612"/>
              <a:gd name="T15" fmla="*/ 0 h 3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12"/>
              <a:gd name="T25" fmla="*/ 0 h 314"/>
              <a:gd name="T26" fmla="*/ 2612 w 2612"/>
              <a:gd name="T27" fmla="*/ 314 h 3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12" h="314">
                <a:moveTo>
                  <a:pt x="0" y="305"/>
                </a:moveTo>
                <a:lnTo>
                  <a:pt x="297" y="305"/>
                </a:lnTo>
                <a:lnTo>
                  <a:pt x="297" y="0"/>
                </a:lnTo>
                <a:lnTo>
                  <a:pt x="950" y="0"/>
                </a:lnTo>
                <a:lnTo>
                  <a:pt x="940" y="314"/>
                </a:lnTo>
                <a:lnTo>
                  <a:pt x="1564" y="314"/>
                </a:lnTo>
                <a:lnTo>
                  <a:pt x="1573" y="0"/>
                </a:lnTo>
                <a:lnTo>
                  <a:pt x="2612" y="0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76350" y="2774950"/>
            <a:ext cx="1087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baseline="0" dirty="0">
                <a:solidFill>
                  <a:srgbClr val="000000"/>
                </a:solidFill>
                <a:latin typeface="SWISS" charset="0"/>
              </a:rPr>
              <a:t>Analog</a:t>
            </a:r>
            <a:endParaRPr lang="en-US" b="1" baseline="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5813" y="4351338"/>
            <a:ext cx="2054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aseline="0" dirty="0">
                <a:solidFill>
                  <a:srgbClr val="000000"/>
                </a:solidFill>
                <a:latin typeface="SWISS" charset="0"/>
              </a:rPr>
              <a:t>Asynchronous</a:t>
            </a:r>
            <a:endParaRPr lang="en-US" b="1" baseline="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36638" y="5545138"/>
            <a:ext cx="1857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aseline="0">
                <a:solidFill>
                  <a:srgbClr val="000000"/>
                </a:solidFill>
                <a:latin typeface="SWISS" charset="0"/>
              </a:rPr>
              <a:t>Synchronous</a:t>
            </a:r>
            <a:endParaRPr lang="en-US" b="1" baseline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6831013" y="1855788"/>
            <a:ext cx="63500" cy="63500"/>
          </a:xfrm>
          <a:custGeom>
            <a:avLst/>
            <a:gdLst>
              <a:gd name="T0" fmla="*/ 0 w 40"/>
              <a:gd name="T1" fmla="*/ 0 h 40"/>
              <a:gd name="T2" fmla="*/ 63500 w 40"/>
              <a:gd name="T3" fmla="*/ 31750 h 40"/>
              <a:gd name="T4" fmla="*/ 0 w 40"/>
              <a:gd name="T5" fmla="*/ 63500 h 40"/>
              <a:gd name="T6" fmla="*/ 0 w 40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0"/>
              <a:gd name="T14" fmla="*/ 40 w 4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0">
                <a:moveTo>
                  <a:pt x="0" y="0"/>
                </a:moveTo>
                <a:lnTo>
                  <a:pt x="40" y="20"/>
                </a:ln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6831013" y="1855788"/>
            <a:ext cx="63500" cy="63500"/>
          </a:xfrm>
          <a:custGeom>
            <a:avLst/>
            <a:gdLst>
              <a:gd name="T0" fmla="*/ 0 w 40"/>
              <a:gd name="T1" fmla="*/ 0 h 40"/>
              <a:gd name="T2" fmla="*/ 63500 w 40"/>
              <a:gd name="T3" fmla="*/ 31750 h 40"/>
              <a:gd name="T4" fmla="*/ 0 w 40"/>
              <a:gd name="T5" fmla="*/ 63500 h 40"/>
              <a:gd name="T6" fmla="*/ 0 w 40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0"/>
              <a:gd name="T14" fmla="*/ 40 w 40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0">
                <a:moveTo>
                  <a:pt x="0" y="0"/>
                </a:moveTo>
                <a:lnTo>
                  <a:pt x="40" y="20"/>
                </a:lnTo>
                <a:lnTo>
                  <a:pt x="0" y="4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717800" y="1887538"/>
            <a:ext cx="41449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201988" y="1619250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201988" y="1619250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3221038" y="1690688"/>
            <a:ext cx="14287" cy="390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238625" y="1606550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4238625" y="1606550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270375" y="1690688"/>
            <a:ext cx="1588" cy="390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5227638" y="1609725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5227638" y="1622425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5259388" y="1706563"/>
            <a:ext cx="1587" cy="390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6218238" y="1622425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6218238" y="1622425"/>
            <a:ext cx="63500" cy="65088"/>
          </a:xfrm>
          <a:custGeom>
            <a:avLst/>
            <a:gdLst>
              <a:gd name="T0" fmla="*/ 0 w 40"/>
              <a:gd name="T1" fmla="*/ 65088 h 41"/>
              <a:gd name="T2" fmla="*/ 31750 w 40"/>
              <a:gd name="T3" fmla="*/ 0 h 41"/>
              <a:gd name="T4" fmla="*/ 63500 w 40"/>
              <a:gd name="T5" fmla="*/ 65088 h 41"/>
              <a:gd name="T6" fmla="*/ 0 w 40"/>
              <a:gd name="T7" fmla="*/ 65088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"/>
              <a:gd name="T14" fmla="*/ 40 w 4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">
                <a:moveTo>
                  <a:pt x="0" y="41"/>
                </a:moveTo>
                <a:lnTo>
                  <a:pt x="20" y="0"/>
                </a:lnTo>
                <a:lnTo>
                  <a:pt x="40" y="41"/>
                </a:lnTo>
                <a:lnTo>
                  <a:pt x="0" y="4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6249988" y="1693863"/>
            <a:ext cx="1587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604963" y="1695450"/>
            <a:ext cx="788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baseline="0">
                <a:solidFill>
                  <a:srgbClr val="000000"/>
                </a:solidFill>
                <a:latin typeface="SWISS" charset="0"/>
              </a:rPr>
              <a:t>Time</a:t>
            </a:r>
            <a:endParaRPr lang="en-US" b="1" baseline="0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935788" y="2305050"/>
            <a:ext cx="1795462" cy="109537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aseline="0" dirty="0">
                <a:solidFill>
                  <a:schemeClr val="bg1"/>
                </a:solidFill>
                <a:latin typeface="SWISS" charset="0"/>
              </a:rPr>
              <a:t>Continuous in value &amp; time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948488" y="3790950"/>
            <a:ext cx="1795462" cy="14605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aseline="0">
                <a:solidFill>
                  <a:schemeClr val="bg1"/>
                </a:solidFill>
                <a:latin typeface="SWISS" charset="0"/>
              </a:rPr>
              <a:t>Discrete in        value &amp; continuous in time</a:t>
            </a:r>
            <a:endParaRPr lang="en-US" sz="2400" b="1" baseline="0">
              <a:solidFill>
                <a:schemeClr val="bg1"/>
              </a:solidFill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948488" y="5441950"/>
            <a:ext cx="1795462" cy="7302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aseline="0">
                <a:solidFill>
                  <a:schemeClr val="bg1"/>
                </a:solidFill>
                <a:latin typeface="SWISS" charset="0"/>
              </a:rPr>
              <a:t>Discrete in value &amp; time</a:t>
            </a:r>
            <a:endParaRPr lang="en-US" sz="2400" b="1" baseline="0">
              <a:solidFill>
                <a:schemeClr val="bg1"/>
              </a:solidFill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357313" y="3676650"/>
            <a:ext cx="1027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baseline="0">
                <a:solidFill>
                  <a:srgbClr val="000000"/>
                </a:solidFill>
                <a:latin typeface="SWISS" charset="0"/>
              </a:rPr>
              <a:t>Digital</a:t>
            </a:r>
            <a:endParaRPr lang="en-US" b="1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" y="228600"/>
            <a:ext cx="7315199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hysical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uantity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Voltage</a:t>
            </a:r>
          </a:p>
        </p:txBody>
      </p:sp>
      <p:pic>
        <p:nvPicPr>
          <p:cNvPr id="3" name="Picture 1232" descr="graphjic_1-1"/>
          <p:cNvPicPr>
            <a:picLocks noChangeAspect="1" noChangeArrowheads="1"/>
          </p:cNvPicPr>
          <p:nvPr/>
        </p:nvPicPr>
        <p:blipFill>
          <a:blip r:embed="rId3">
            <a:lum bright="-42000" contrast="72000"/>
          </a:blip>
          <a:srcRect/>
          <a:stretch>
            <a:fillRect/>
          </a:stretch>
        </p:blipFill>
        <p:spPr bwMode="auto">
          <a:xfrm>
            <a:off x="381000" y="1524000"/>
            <a:ext cx="85344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Task – Decimal to Binary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the decimal number with both integer and fraction parts to binary form.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3581400"/>
          <a:ext cx="2133600" cy="609600"/>
        </p:xfrm>
        <a:graphic>
          <a:graphicData uri="http://schemas.openxmlformats.org/presentationml/2006/ole">
            <p:oleObj spid="_x0000_s1026" name="Equation" r:id="rId4" imgW="73656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581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……..?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2212</Words>
  <Application>Microsoft Office PowerPoint</Application>
  <PresentationFormat>On-screen Show (4:3)</PresentationFormat>
  <Paragraphs>305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Document</vt:lpstr>
      <vt:lpstr>Chapter 1</vt:lpstr>
      <vt:lpstr>Lecture 1 review</vt:lpstr>
      <vt:lpstr>Overview</vt:lpstr>
      <vt:lpstr>1. Digital &amp; computer systems</vt:lpstr>
      <vt:lpstr>Digital system example</vt:lpstr>
      <vt:lpstr>Slide 6</vt:lpstr>
      <vt:lpstr>Slide 7</vt:lpstr>
      <vt:lpstr>Slide 8</vt:lpstr>
      <vt:lpstr>Slide 9</vt:lpstr>
      <vt:lpstr>Slide 10</vt:lpstr>
      <vt:lpstr>    5. Complements</vt:lpstr>
      <vt:lpstr>Slide 12</vt:lpstr>
      <vt:lpstr> 5. Complements</vt:lpstr>
      <vt:lpstr>Subtraction with complements</vt:lpstr>
      <vt:lpstr>Example 1.5</vt:lpstr>
      <vt:lpstr>  Example 1.7 (b)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6. Signed binary numbers</vt:lpstr>
      <vt:lpstr>Slide 27</vt:lpstr>
      <vt:lpstr>Slide 28</vt:lpstr>
      <vt:lpstr>8. Binary codes</vt:lpstr>
      <vt:lpstr>8. Binary codes</vt:lpstr>
      <vt:lpstr>8. Binary codes</vt:lpstr>
      <vt:lpstr>8. Binary codes</vt:lpstr>
      <vt:lpstr>  Gray code</vt:lpstr>
      <vt:lpstr>  Gray code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9. Binary storage and registers</vt:lpstr>
      <vt:lpstr>Slide 43</vt:lpstr>
      <vt:lpstr>Slide 44</vt:lpstr>
      <vt:lpstr>10. Binary logic</vt:lpstr>
      <vt:lpstr>Slide 46</vt:lpstr>
      <vt:lpstr>10. Binary logic</vt:lpstr>
      <vt:lpstr>    Summary</vt:lpstr>
      <vt:lpstr>    Home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hasi</dc:creator>
  <cp:lastModifiedBy>hasi</cp:lastModifiedBy>
  <cp:revision>225</cp:revision>
  <dcterms:created xsi:type="dcterms:W3CDTF">2013-04-01T13:45:09Z</dcterms:created>
  <dcterms:modified xsi:type="dcterms:W3CDTF">2013-04-02T15:38:32Z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